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7" r:id="rId2"/>
    <p:sldId id="268" r:id="rId3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D19"/>
    <a:srgbClr val="A40D19"/>
    <a:srgbClr val="FFFD9A"/>
    <a:srgbClr val="F9EC90"/>
    <a:srgbClr val="F9EC00"/>
    <a:srgbClr val="CC9966"/>
    <a:srgbClr val="D70C18"/>
    <a:srgbClr val="D80C18"/>
    <a:srgbClr val="D71019"/>
    <a:srgbClr val="025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7"/>
    <p:restoredTop sz="94640"/>
  </p:normalViewPr>
  <p:slideViewPr>
    <p:cSldViewPr snapToGrid="0" snapToObjects="1" showGuides="1">
      <p:cViewPr>
        <p:scale>
          <a:sx n="75" d="100"/>
          <a:sy n="75" d="100"/>
        </p:scale>
        <p:origin x="2560" y="312"/>
      </p:cViewPr>
      <p:guideLst>
        <p:guide orient="horz" pos="3120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7DBB9-B34E-6A49-8609-B9749E5078F1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D675E-E80A-094F-A7ED-F463A677EB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9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1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72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686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1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0CFE8F-7C26-4B42-B9B7-00AA7948F03F}"/>
              </a:ext>
            </a:extLst>
          </p:cNvPr>
          <p:cNvSpPr/>
          <p:nvPr userDrawn="1"/>
        </p:nvSpPr>
        <p:spPr>
          <a:xfrm>
            <a:off x="0" y="0"/>
            <a:ext cx="6858000" cy="9181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71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8170E01-7D29-2A45-B961-369AF1BB8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50000"/>
          </a:blip>
          <a:srcRect l="27706" t="-166" r="9358"/>
          <a:stretch/>
        </p:blipFill>
        <p:spPr>
          <a:xfrm>
            <a:off x="-15712" y="-63800"/>
            <a:ext cx="6873712" cy="7293162"/>
          </a:xfrm>
          <a:prstGeom prst="rect">
            <a:avLst/>
          </a:prstGeom>
        </p:spPr>
      </p:pic>
      <p:sp>
        <p:nvSpPr>
          <p:cNvPr id="11" name="円/楕円 10">
            <a:extLst>
              <a:ext uri="{FF2B5EF4-FFF2-40B4-BE49-F238E27FC236}">
                <a16:creationId xmlns:a16="http://schemas.microsoft.com/office/drawing/2014/main" id="{F99B929B-E271-4C42-8D88-37E09DEADD60}"/>
              </a:ext>
            </a:extLst>
          </p:cNvPr>
          <p:cNvSpPr/>
          <p:nvPr userDrawn="1"/>
        </p:nvSpPr>
        <p:spPr>
          <a:xfrm>
            <a:off x="-24188" y="514349"/>
            <a:ext cx="3940005" cy="6466755"/>
          </a:xfrm>
          <a:prstGeom prst="ellipse">
            <a:avLst/>
          </a:prstGeom>
          <a:solidFill>
            <a:schemeClr val="bg1">
              <a:alpha val="81000"/>
            </a:schemeClr>
          </a:solidFill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BE38BFE0-1AAB-F141-8B8D-DBB9ABD2CC5B}"/>
              </a:ext>
            </a:extLst>
          </p:cNvPr>
          <p:cNvSpPr/>
          <p:nvPr userDrawn="1"/>
        </p:nvSpPr>
        <p:spPr>
          <a:xfrm rot="10800000" flipH="1">
            <a:off x="0" y="16300"/>
            <a:ext cx="2759529" cy="2441150"/>
          </a:xfrm>
          <a:prstGeom prst="triangle">
            <a:avLst>
              <a:gd name="adj" fmla="val 0"/>
            </a:avLst>
          </a:prstGeom>
          <a:solidFill>
            <a:srgbClr val="D80C1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30000"/>
          </a:p>
        </p:txBody>
      </p:sp>
      <p:sp>
        <p:nvSpPr>
          <p:cNvPr id="4" name="三角形 3">
            <a:extLst>
              <a:ext uri="{FF2B5EF4-FFF2-40B4-BE49-F238E27FC236}">
                <a16:creationId xmlns:a16="http://schemas.microsoft.com/office/drawing/2014/main" id="{432C50B5-103B-B143-A519-95BFAE21C786}"/>
              </a:ext>
            </a:extLst>
          </p:cNvPr>
          <p:cNvSpPr/>
          <p:nvPr userDrawn="1"/>
        </p:nvSpPr>
        <p:spPr>
          <a:xfrm rot="10800000">
            <a:off x="-1114427" y="-4"/>
            <a:ext cx="8021064" cy="304211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三角形 6">
            <a:extLst>
              <a:ext uri="{FF2B5EF4-FFF2-40B4-BE49-F238E27FC236}">
                <a16:creationId xmlns:a16="http://schemas.microsoft.com/office/drawing/2014/main" id="{F8DBF0A9-8FDB-1740-8EFA-7E3F4DBAEB72}"/>
              </a:ext>
            </a:extLst>
          </p:cNvPr>
          <p:cNvSpPr/>
          <p:nvPr userDrawn="1"/>
        </p:nvSpPr>
        <p:spPr>
          <a:xfrm rot="10800000" flipH="1">
            <a:off x="0" y="0"/>
            <a:ext cx="2177143" cy="1925956"/>
          </a:xfrm>
          <a:prstGeom prst="triangle">
            <a:avLst>
              <a:gd name="adj" fmla="val 0"/>
            </a:avLst>
          </a:prstGeom>
          <a:solidFill>
            <a:srgbClr val="D80C18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6E640835-42E0-6A46-896E-4CA3CE60D1E9}"/>
              </a:ext>
            </a:extLst>
          </p:cNvPr>
          <p:cNvSpPr/>
          <p:nvPr userDrawn="1"/>
        </p:nvSpPr>
        <p:spPr>
          <a:xfrm rot="10800000">
            <a:off x="173723" y="-4"/>
            <a:ext cx="6732913" cy="3042118"/>
          </a:xfrm>
          <a:prstGeom prst="triangle">
            <a:avLst>
              <a:gd name="adj" fmla="val 0"/>
            </a:avLst>
          </a:prstGeom>
          <a:solidFill>
            <a:srgbClr val="D80C1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女性, 人, 衣料, ラケット が含まれている画像&#10;&#10;自動的に生成された説明">
            <a:extLst>
              <a:ext uri="{FF2B5EF4-FFF2-40B4-BE49-F238E27FC236}">
                <a16:creationId xmlns:a16="http://schemas.microsoft.com/office/drawing/2014/main" id="{C5213918-FD89-A94D-A371-1B1972E8E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4558" r="25782" b="35734"/>
          <a:stretch/>
        </p:blipFill>
        <p:spPr>
          <a:xfrm>
            <a:off x="3200322" y="1406003"/>
            <a:ext cx="3668016" cy="5298531"/>
          </a:xfrm>
          <a:prstGeom prst="rect">
            <a:avLst/>
          </a:prstGeom>
        </p:spPr>
      </p:pic>
      <p:sp>
        <p:nvSpPr>
          <p:cNvPr id="18" name="三角形 17">
            <a:extLst>
              <a:ext uri="{FF2B5EF4-FFF2-40B4-BE49-F238E27FC236}">
                <a16:creationId xmlns:a16="http://schemas.microsoft.com/office/drawing/2014/main" id="{5F2C3CA0-17D8-154E-9A28-C74A32804666}"/>
              </a:ext>
            </a:extLst>
          </p:cNvPr>
          <p:cNvSpPr/>
          <p:nvPr userDrawn="1"/>
        </p:nvSpPr>
        <p:spPr>
          <a:xfrm rot="10800000" flipH="1" flipV="1">
            <a:off x="-8067" y="5274597"/>
            <a:ext cx="2703720" cy="3221072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8533F74-4CDD-3B48-B42D-AF39C4CE755C}"/>
              </a:ext>
            </a:extLst>
          </p:cNvPr>
          <p:cNvSpPr/>
          <p:nvPr userDrawn="1"/>
        </p:nvSpPr>
        <p:spPr>
          <a:xfrm>
            <a:off x="0" y="7574723"/>
            <a:ext cx="4535161" cy="690736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0D6AAAA-067E-8640-AFB4-386B39D1D2AC}"/>
              </a:ext>
            </a:extLst>
          </p:cNvPr>
          <p:cNvSpPr/>
          <p:nvPr userDrawn="1"/>
        </p:nvSpPr>
        <p:spPr>
          <a:xfrm>
            <a:off x="0" y="8221990"/>
            <a:ext cx="6860270" cy="1337502"/>
          </a:xfrm>
          <a:prstGeom prst="rect">
            <a:avLst/>
          </a:prstGeom>
          <a:solidFill>
            <a:srgbClr val="D80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C9FB4DA-7C78-4347-A24D-27DFE02AFC58}"/>
              </a:ext>
            </a:extLst>
          </p:cNvPr>
          <p:cNvSpPr/>
          <p:nvPr userDrawn="1"/>
        </p:nvSpPr>
        <p:spPr>
          <a:xfrm>
            <a:off x="-15712" y="6427525"/>
            <a:ext cx="2306324" cy="1474525"/>
          </a:xfrm>
          <a:custGeom>
            <a:avLst/>
            <a:gdLst>
              <a:gd name="connsiteX0" fmla="*/ 2306323 w 2306323"/>
              <a:gd name="connsiteY0" fmla="*/ 0 h 1474525"/>
              <a:gd name="connsiteX1" fmla="*/ 2306323 w 2306323"/>
              <a:gd name="connsiteY1" fmla="*/ 1474525 h 1474525"/>
              <a:gd name="connsiteX2" fmla="*/ 0 w 2306323"/>
              <a:gd name="connsiteY2" fmla="*/ 1474525 h 1474525"/>
              <a:gd name="connsiteX3" fmla="*/ 0 w 2306323"/>
              <a:gd name="connsiteY3" fmla="*/ 743817 h 1474525"/>
              <a:gd name="connsiteX4" fmla="*/ 2306323 w 2306323"/>
              <a:gd name="connsiteY4" fmla="*/ 0 h 14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323" h="1474525">
                <a:moveTo>
                  <a:pt x="2306323" y="0"/>
                </a:moveTo>
                <a:lnTo>
                  <a:pt x="2306323" y="1474525"/>
                </a:lnTo>
                <a:lnTo>
                  <a:pt x="0" y="1474525"/>
                </a:lnTo>
                <a:lnTo>
                  <a:pt x="0" y="743817"/>
                </a:lnTo>
                <a:lnTo>
                  <a:pt x="2306323" y="0"/>
                </a:lnTo>
                <a:close/>
              </a:path>
            </a:pathLst>
          </a:custGeom>
          <a:solidFill>
            <a:srgbClr val="D80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0C4F2D5-39A3-AD41-9AC4-1B9BFEEF74BC}"/>
              </a:ext>
            </a:extLst>
          </p:cNvPr>
          <p:cNvSpPr/>
          <p:nvPr userDrawn="1"/>
        </p:nvSpPr>
        <p:spPr>
          <a:xfrm>
            <a:off x="2285999" y="6427525"/>
            <a:ext cx="4572002" cy="1837934"/>
          </a:xfrm>
          <a:prstGeom prst="rect">
            <a:avLst/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三角形 14">
            <a:extLst>
              <a:ext uri="{FF2B5EF4-FFF2-40B4-BE49-F238E27FC236}">
                <a16:creationId xmlns:a16="http://schemas.microsoft.com/office/drawing/2014/main" id="{1D3E3AF7-AF8A-AC42-AE5D-A24ECEC5E4FB}"/>
              </a:ext>
            </a:extLst>
          </p:cNvPr>
          <p:cNvSpPr/>
          <p:nvPr userDrawn="1"/>
        </p:nvSpPr>
        <p:spPr>
          <a:xfrm rot="10800000" flipV="1">
            <a:off x="2286000" y="5045255"/>
            <a:ext cx="4572000" cy="1382270"/>
          </a:xfrm>
          <a:prstGeom prst="triangle">
            <a:avLst>
              <a:gd name="adj" fmla="val 0"/>
            </a:avLst>
          </a:prstGeom>
          <a:solidFill>
            <a:srgbClr val="D8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三角形 16">
            <a:extLst>
              <a:ext uri="{FF2B5EF4-FFF2-40B4-BE49-F238E27FC236}">
                <a16:creationId xmlns:a16="http://schemas.microsoft.com/office/drawing/2014/main" id="{08DF84CB-3B21-7A4A-8BA8-D2E3A76E9317}"/>
              </a:ext>
            </a:extLst>
          </p:cNvPr>
          <p:cNvSpPr/>
          <p:nvPr userDrawn="1"/>
        </p:nvSpPr>
        <p:spPr>
          <a:xfrm rot="10800000" flipV="1">
            <a:off x="2280729" y="5237829"/>
            <a:ext cx="4572000" cy="3262168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BC00D0D-1883-B142-A9F8-D72FD478AB5E}"/>
              </a:ext>
            </a:extLst>
          </p:cNvPr>
          <p:cNvSpPr/>
          <p:nvPr userDrawn="1"/>
        </p:nvSpPr>
        <p:spPr>
          <a:xfrm>
            <a:off x="-2270" y="8458914"/>
            <a:ext cx="6860270" cy="1447086"/>
          </a:xfrm>
          <a:prstGeom prst="rect">
            <a:avLst/>
          </a:prstGeom>
          <a:solidFill>
            <a:srgbClr val="A40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ja-JP" altLang="en-US" sz="10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A14BD98-D834-3941-8594-24BDB20B2C5D}"/>
              </a:ext>
            </a:extLst>
          </p:cNvPr>
          <p:cNvCxnSpPr>
            <a:cxnSpLocks/>
          </p:cNvCxnSpPr>
          <p:nvPr userDrawn="1"/>
        </p:nvCxnSpPr>
        <p:spPr>
          <a:xfrm>
            <a:off x="0" y="9039249"/>
            <a:ext cx="33443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AF06360-964B-3D49-A387-3769131D41F1}"/>
              </a:ext>
            </a:extLst>
          </p:cNvPr>
          <p:cNvSpPr/>
          <p:nvPr userDrawn="1"/>
        </p:nvSpPr>
        <p:spPr>
          <a:xfrm>
            <a:off x="3573561" y="8669071"/>
            <a:ext cx="3063709" cy="100811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997157C-A7FA-0A46-8247-0DE1F952C17F}"/>
              </a:ext>
            </a:extLst>
          </p:cNvPr>
          <p:cNvSpPr/>
          <p:nvPr userDrawn="1"/>
        </p:nvSpPr>
        <p:spPr>
          <a:xfrm>
            <a:off x="3573561" y="8669071"/>
            <a:ext cx="3063709" cy="1008116"/>
          </a:xfrm>
          <a:prstGeom prst="rect">
            <a:avLst/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三角形 12">
            <a:extLst>
              <a:ext uri="{FF2B5EF4-FFF2-40B4-BE49-F238E27FC236}">
                <a16:creationId xmlns:a16="http://schemas.microsoft.com/office/drawing/2014/main" id="{445304E0-211D-D348-A0AE-FFBEEE73B278}"/>
              </a:ext>
            </a:extLst>
          </p:cNvPr>
          <p:cNvSpPr/>
          <p:nvPr userDrawn="1"/>
        </p:nvSpPr>
        <p:spPr>
          <a:xfrm>
            <a:off x="-2270" y="5133330"/>
            <a:ext cx="3599139" cy="2531435"/>
          </a:xfrm>
          <a:prstGeom prst="triangle">
            <a:avLst>
              <a:gd name="adj" fmla="val 0"/>
            </a:avLst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06C0AD2-82C8-8B40-93AF-2AFFB5E2B1B5}"/>
              </a:ext>
            </a:extLst>
          </p:cNvPr>
          <p:cNvSpPr/>
          <p:nvPr userDrawn="1"/>
        </p:nvSpPr>
        <p:spPr>
          <a:xfrm>
            <a:off x="405041" y="6473156"/>
            <a:ext cx="6128700" cy="1685086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209CB76-3D08-2C40-8EDD-D17EE22A0035}"/>
              </a:ext>
            </a:extLst>
          </p:cNvPr>
          <p:cNvSpPr/>
          <p:nvPr userDrawn="1"/>
        </p:nvSpPr>
        <p:spPr>
          <a:xfrm>
            <a:off x="349921" y="6412655"/>
            <a:ext cx="6128700" cy="16850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>
            <a:extLst>
              <a:ext uri="{FF2B5EF4-FFF2-40B4-BE49-F238E27FC236}">
                <a16:creationId xmlns:a16="http://schemas.microsoft.com/office/drawing/2014/main" id="{291670E0-AFEA-C94F-9A42-DE4E0F96F3E5}"/>
              </a:ext>
            </a:extLst>
          </p:cNvPr>
          <p:cNvSpPr/>
          <p:nvPr userDrawn="1"/>
        </p:nvSpPr>
        <p:spPr>
          <a:xfrm>
            <a:off x="683221" y="6683965"/>
            <a:ext cx="446490" cy="361641"/>
          </a:xfrm>
          <a:prstGeom prst="roundRect">
            <a:avLst>
              <a:gd name="adj" fmla="val 942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4F3B2B84-BF6F-074B-9A8B-05E5143C9FC3}"/>
              </a:ext>
            </a:extLst>
          </p:cNvPr>
          <p:cNvSpPr/>
          <p:nvPr userDrawn="1"/>
        </p:nvSpPr>
        <p:spPr>
          <a:xfrm>
            <a:off x="569083" y="6726285"/>
            <a:ext cx="674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>
                <a:solidFill>
                  <a:schemeClr val="bg1"/>
                </a:solidFill>
                <a:latin typeface="Lucida Grande" panose="020B0600040502020204" pitchFamily="34" charset="0"/>
              </a:rPr>
              <a:t>日時</a:t>
            </a:r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A9823D4C-FB49-5E49-8285-3A4D6AA6910E}"/>
              </a:ext>
            </a:extLst>
          </p:cNvPr>
          <p:cNvSpPr/>
          <p:nvPr userDrawn="1"/>
        </p:nvSpPr>
        <p:spPr>
          <a:xfrm>
            <a:off x="683221" y="7464148"/>
            <a:ext cx="446490" cy="361641"/>
          </a:xfrm>
          <a:prstGeom prst="roundRect">
            <a:avLst>
              <a:gd name="adj" fmla="val 9429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EAD84A9-D8DF-6841-9B71-15CDDCE33B9D}"/>
              </a:ext>
            </a:extLst>
          </p:cNvPr>
          <p:cNvSpPr/>
          <p:nvPr userDrawn="1"/>
        </p:nvSpPr>
        <p:spPr>
          <a:xfrm>
            <a:off x="569083" y="7506468"/>
            <a:ext cx="674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>
                <a:solidFill>
                  <a:schemeClr val="bg1"/>
                </a:solidFill>
                <a:latin typeface="Lucida Grande" panose="020B0600040502020204" pitchFamily="34" charset="0"/>
              </a:rPr>
              <a:t>場所</a:t>
            </a:r>
            <a:endParaRPr lang="ja-JP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9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82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56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24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7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97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1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9A53-ED2D-4241-9589-1A34FE86F2FC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994F5-BC5E-4C41-91C3-96DFB1E975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29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0189809-E00A-574C-A3B8-ED6473D89DBC}"/>
              </a:ext>
            </a:extLst>
          </p:cNvPr>
          <p:cNvSpPr/>
          <p:nvPr/>
        </p:nvSpPr>
        <p:spPr>
          <a:xfrm>
            <a:off x="3674501" y="167975"/>
            <a:ext cx="1338828" cy="4422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000" b="1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株式会社〇〇〇〇</a:t>
            </a:r>
            <a:endParaRPr kumimoji="1" lang="en-US" altLang="ja-JP" sz="1000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000" b="1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〇〇〇〇〇〇部部長</a:t>
            </a:r>
            <a:endParaRPr kumimoji="1" lang="en-US" altLang="ja-JP" sz="1000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8E25F66-D2E9-8849-9C50-EE4D78F140F0}"/>
              </a:ext>
            </a:extLst>
          </p:cNvPr>
          <p:cNvSpPr/>
          <p:nvPr/>
        </p:nvSpPr>
        <p:spPr>
          <a:xfrm>
            <a:off x="5151490" y="326664"/>
            <a:ext cx="1612942" cy="319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2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 UI" panose="020B0604030504040204" pitchFamily="50" charset="-128"/>
              </a:rPr>
              <a:t>実力</a:t>
            </a:r>
            <a:r>
              <a:rPr kumimoji="1" lang="en-US" altLang="ja-JP" sz="26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 UI" panose="020B0604030504040204" pitchFamily="50" charset="-128"/>
              </a:rPr>
              <a:t> </a:t>
            </a:r>
            <a:r>
              <a:rPr kumimoji="1" lang="ja-JP" altLang="en-US" sz="26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 UI" panose="020B0604030504040204" pitchFamily="50" charset="-128"/>
              </a:rPr>
              <a:t>花子</a:t>
            </a:r>
            <a:endParaRPr kumimoji="1" lang="en-US" altLang="ja-JP" sz="26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BD344EC-F21A-A049-82C4-58E282330A87}"/>
              </a:ext>
            </a:extLst>
          </p:cNvPr>
          <p:cNvSpPr/>
          <p:nvPr/>
        </p:nvSpPr>
        <p:spPr>
          <a:xfrm>
            <a:off x="3674501" y="657785"/>
            <a:ext cx="3125940" cy="79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〇〇〇〇大学を卒業後、〇〇〇〇へ入社。当初、〇〇〇〇部に配属され、〇〇〇〇〇〇〇〇として活動し、これまで</a:t>
            </a:r>
            <a:r>
              <a:rPr lang="en-US" altLang="ja-JP" sz="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50</a:t>
            </a: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社以上のコンサルから</a:t>
            </a:r>
            <a:r>
              <a:rPr lang="en-US" altLang="ja-JP" sz="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CS</a:t>
            </a: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に携わる。〇〇、〇〇、〇〇での経験を経て、</a:t>
            </a:r>
            <a:r>
              <a:rPr lang="en-US" altLang="ja-JP" sz="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2019</a:t>
            </a: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8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</a:t>
            </a: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月〇〇へ赴任。</a:t>
            </a:r>
            <a:endParaRPr lang="ja-JP" altLang="en-US" sz="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9A26284-D10D-CD4A-B0C5-1EA01A8A9D6A}"/>
              </a:ext>
            </a:extLst>
          </p:cNvPr>
          <p:cNvSpPr/>
          <p:nvPr/>
        </p:nvSpPr>
        <p:spPr>
          <a:xfrm>
            <a:off x="421291" y="3094234"/>
            <a:ext cx="3505920" cy="997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1B1BEF6-0AEA-8E41-ABEF-DA1AB13CC59D}"/>
              </a:ext>
            </a:extLst>
          </p:cNvPr>
          <p:cNvSpPr/>
          <p:nvPr/>
        </p:nvSpPr>
        <p:spPr>
          <a:xfrm>
            <a:off x="417263" y="3666951"/>
            <a:ext cx="2471410" cy="997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F2471A5-C8AD-B644-94AC-57223405499D}"/>
              </a:ext>
            </a:extLst>
          </p:cNvPr>
          <p:cNvSpPr/>
          <p:nvPr/>
        </p:nvSpPr>
        <p:spPr>
          <a:xfrm>
            <a:off x="439385" y="4220767"/>
            <a:ext cx="3505920" cy="997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B57F207-A7ED-6745-BC1C-80D7ABA80E73}"/>
              </a:ext>
            </a:extLst>
          </p:cNvPr>
          <p:cNvSpPr/>
          <p:nvPr/>
        </p:nvSpPr>
        <p:spPr>
          <a:xfrm>
            <a:off x="370673" y="1586196"/>
            <a:ext cx="3986133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sz="1600" b="1">
                <a:solidFill>
                  <a:srgbClr val="A40D19"/>
                </a:solidFill>
              </a:rPr>
              <a:t>○ ○ ○ ○ ○ ○ ○ ○ ○ ○ ○ ○、</a:t>
            </a:r>
            <a:endParaRPr lang="en-US" altLang="ja-JP" sz="1600" b="1" dirty="0">
              <a:solidFill>
                <a:srgbClr val="A40D19"/>
              </a:solidFill>
            </a:endParaRPr>
          </a:p>
          <a:p>
            <a:pPr>
              <a:lnSpc>
                <a:spcPts val="2600"/>
              </a:lnSpc>
            </a:pPr>
            <a:r>
              <a:rPr lang="ja-JP" altLang="en-US" sz="1600" b="1">
                <a:solidFill>
                  <a:srgbClr val="A40D19"/>
                </a:solidFill>
              </a:rPr>
              <a:t>○ ○ ○ ○ ○ ○ ○ ○ ○ ○ ○を</a:t>
            </a:r>
            <a:endParaRPr lang="en-US" altLang="ja-JP" sz="1600" b="1" dirty="0">
              <a:solidFill>
                <a:srgbClr val="A40D19"/>
              </a:solidFill>
            </a:endParaRPr>
          </a:p>
          <a:p>
            <a:pPr>
              <a:lnSpc>
                <a:spcPts val="2600"/>
              </a:lnSpc>
            </a:pPr>
            <a:r>
              <a:rPr lang="ja-JP" altLang="en-US" sz="1600" b="1">
                <a:solidFill>
                  <a:srgbClr val="A40D19"/>
                </a:solidFill>
              </a:rPr>
              <a:t>お伝えします。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A3E3589-E9CB-474B-8EB3-6B605FEFEC0D}"/>
              </a:ext>
            </a:extLst>
          </p:cNvPr>
          <p:cNvSpPr/>
          <p:nvPr/>
        </p:nvSpPr>
        <p:spPr>
          <a:xfrm>
            <a:off x="294555" y="4474224"/>
            <a:ext cx="3505920" cy="150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ja-JP" altLang="en-US" sz="900" b="1">
                <a:latin typeface="+mn-ea"/>
              </a:rPr>
              <a:t>ダミーテキストダミーテキストダミーテキストダミーテキ</a:t>
            </a:r>
            <a:endParaRPr lang="en-US" altLang="ja-JP" sz="900" b="1" dirty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ja-JP" altLang="en-US" sz="900" b="1">
                <a:latin typeface="+mn-ea"/>
              </a:rPr>
              <a:t>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ダミーテキスト、</a:t>
            </a:r>
            <a:endParaRPr lang="en-US" altLang="ja-JP" sz="900" b="1" dirty="0"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en-US" altLang="ja-JP" sz="900" b="1" dirty="0">
                <a:latin typeface="+mn-ea"/>
              </a:rPr>
              <a:t> </a:t>
            </a:r>
            <a:r>
              <a:rPr lang="ja-JP" altLang="en-US" sz="900" b="1">
                <a:latin typeface="+mn-ea"/>
              </a:rPr>
              <a:t>実践ワークショップを通して徹底解説いたします。</a:t>
            </a: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BC984061-C5E1-A64D-91A0-98DC43D6DA50}"/>
              </a:ext>
            </a:extLst>
          </p:cNvPr>
          <p:cNvSpPr/>
          <p:nvPr/>
        </p:nvSpPr>
        <p:spPr>
          <a:xfrm>
            <a:off x="1226187" y="6591469"/>
            <a:ext cx="2828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2018</a:t>
            </a: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11</a:t>
            </a: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r>
              <a:rPr lang="en-US" altLang="ja-JP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18</a:t>
            </a: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日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16:30</a:t>
            </a: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～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18:30 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(</a:t>
            </a:r>
            <a:r>
              <a:rPr lang="ja-JP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受付</a:t>
            </a:r>
            <a:r>
              <a:rPr lang="en-US" altLang="ja-JP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13:00〜)</a:t>
            </a:r>
            <a:endParaRPr lang="ja-JP" altLang="en-US" sz="100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94" name="円/楕円 93">
            <a:extLst>
              <a:ext uri="{FF2B5EF4-FFF2-40B4-BE49-F238E27FC236}">
                <a16:creationId xmlns:a16="http://schemas.microsoft.com/office/drawing/2014/main" id="{24571EE4-C3F3-D24A-8C3F-E73E7D5C594E}"/>
              </a:ext>
            </a:extLst>
          </p:cNvPr>
          <p:cNvSpPr/>
          <p:nvPr/>
        </p:nvSpPr>
        <p:spPr>
          <a:xfrm>
            <a:off x="3836885" y="6705997"/>
            <a:ext cx="319449" cy="319449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83FF8907-CDF1-CE4A-ADDF-35351E859191}"/>
              </a:ext>
            </a:extLst>
          </p:cNvPr>
          <p:cNvSpPr/>
          <p:nvPr/>
        </p:nvSpPr>
        <p:spPr>
          <a:xfrm>
            <a:off x="3795123" y="66866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  <a:latin typeface="+mn-ea"/>
              </a:rPr>
              <a:t>火</a:t>
            </a:r>
            <a:endParaRPr lang="ja-JP" altLang="en-US" b="1">
              <a:solidFill>
                <a:schemeClr val="bg1"/>
              </a:solidFill>
            </a:endParaRP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F16F83D9-5AA2-864E-9A2B-F0CFA5827036}"/>
              </a:ext>
            </a:extLst>
          </p:cNvPr>
          <p:cNvSpPr/>
          <p:nvPr/>
        </p:nvSpPr>
        <p:spPr>
          <a:xfrm>
            <a:off x="1223231" y="7428003"/>
            <a:ext cx="2971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株式会社〇〇〇〇〇〇</a:t>
            </a:r>
            <a:endParaRPr lang="en-US" altLang="ja-JP" sz="12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800">
                <a:latin typeface="+mn-ea"/>
              </a:rPr>
              <a:t>東京都適当区</a:t>
            </a:r>
            <a:r>
              <a:rPr lang="en-US" altLang="ja-JP" sz="800" dirty="0">
                <a:latin typeface="+mn-ea"/>
              </a:rPr>
              <a:t>404-23 </a:t>
            </a:r>
          </a:p>
          <a:p>
            <a:r>
              <a:rPr lang="ja-JP" altLang="en-US" sz="800">
                <a:latin typeface="+mn-ea"/>
              </a:rPr>
              <a:t>適当なオフィスオフィスフロア </a:t>
            </a:r>
            <a:r>
              <a:rPr lang="en-US" altLang="ja-JP" sz="800" dirty="0">
                <a:latin typeface="+mn-ea"/>
              </a:rPr>
              <a:t>41</a:t>
            </a:r>
            <a:r>
              <a:rPr lang="ja-JP" altLang="en-US" sz="800">
                <a:latin typeface="+mn-ea"/>
              </a:rPr>
              <a:t>階</a:t>
            </a:r>
            <a:endParaRPr lang="en-US" altLang="ja-JP" sz="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06E04F21-FEC4-9B49-81AF-DA785701A306}"/>
              </a:ext>
            </a:extLst>
          </p:cNvPr>
          <p:cNvSpPr/>
          <p:nvPr/>
        </p:nvSpPr>
        <p:spPr>
          <a:xfrm>
            <a:off x="3596869" y="7297322"/>
            <a:ext cx="1399614" cy="66556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033614EB-9272-B241-9B52-C947F7163A8A}"/>
              </a:ext>
            </a:extLst>
          </p:cNvPr>
          <p:cNvSpPr/>
          <p:nvPr/>
        </p:nvSpPr>
        <p:spPr>
          <a:xfrm>
            <a:off x="3663073" y="7310867"/>
            <a:ext cx="1290425" cy="25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ja-JP" altLang="en-US" sz="900" b="1" spc="300">
                <a:solidFill>
                  <a:schemeClr val="bg1"/>
                </a:solidFill>
                <a:latin typeface="+mn-ea"/>
              </a:rPr>
              <a:t>参加特典：書籍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60E0FFCB-1FCA-7B48-AD05-97FB3B73561B}"/>
              </a:ext>
            </a:extLst>
          </p:cNvPr>
          <p:cNvSpPr/>
          <p:nvPr/>
        </p:nvSpPr>
        <p:spPr>
          <a:xfrm>
            <a:off x="3573561" y="7553451"/>
            <a:ext cx="1477178" cy="390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司馬遼太郎</a:t>
            </a:r>
            <a:endParaRPr lang="en-US" altLang="ja-JP" sz="8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>
              <a:lnSpc>
                <a:spcPts val="1200"/>
              </a:lnSpc>
            </a:pPr>
            <a:r>
              <a:rPr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燃えよ剣上下巻</a:t>
            </a:r>
          </a:p>
        </p:txBody>
      </p:sp>
      <p:cxnSp>
        <p:nvCxnSpPr>
          <p:cNvPr id="112" name="直線コネクタ 111">
            <a:extLst>
              <a:ext uri="{FF2B5EF4-FFF2-40B4-BE49-F238E27FC236}">
                <a16:creationId xmlns:a16="http://schemas.microsoft.com/office/drawing/2014/main" id="{DBA6A5CD-CBB6-6340-A129-D257103F6D89}"/>
              </a:ext>
            </a:extLst>
          </p:cNvPr>
          <p:cNvCxnSpPr>
            <a:cxnSpLocks/>
          </p:cNvCxnSpPr>
          <p:nvPr/>
        </p:nvCxnSpPr>
        <p:spPr>
          <a:xfrm>
            <a:off x="3715256" y="7556566"/>
            <a:ext cx="117569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555AFD46-C096-654D-AEEA-15AB12C4DBDF}"/>
              </a:ext>
            </a:extLst>
          </p:cNvPr>
          <p:cNvSpPr/>
          <p:nvPr/>
        </p:nvSpPr>
        <p:spPr>
          <a:xfrm>
            <a:off x="172724" y="8684311"/>
            <a:ext cx="2646878" cy="2841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600" b="1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株式会社〇〇〇〇〇〇〇〇</a:t>
            </a:r>
            <a:endParaRPr kumimoji="1" lang="en-US" altLang="ja-JP" sz="1600" b="1" dirty="0">
              <a:solidFill>
                <a:schemeClr val="bg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828E2365-BA46-E741-AC36-736734F36AAC}"/>
              </a:ext>
            </a:extLst>
          </p:cNvPr>
          <p:cNvSpPr/>
          <p:nvPr/>
        </p:nvSpPr>
        <p:spPr>
          <a:xfrm>
            <a:off x="167869" y="9107421"/>
            <a:ext cx="3429000" cy="6204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solidFill>
                  <a:schemeClr val="bg1"/>
                </a:solidFill>
                <a:latin typeface="+mn-ea"/>
              </a:rPr>
              <a:t>東京問適当区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4-488-42</a:t>
            </a:r>
            <a:r>
              <a:rPr lang="ja-JP" altLang="en-US" sz="1200">
                <a:solidFill>
                  <a:schemeClr val="bg1"/>
                </a:solidFill>
                <a:latin typeface="+mn-ea"/>
              </a:rPr>
              <a:t>　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TKITO</a:t>
            </a:r>
            <a:r>
              <a:rPr lang="ja-JP" altLang="en-US" sz="120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SIX 11F</a:t>
            </a:r>
          </a:p>
          <a:p>
            <a:pPr>
              <a:lnSpc>
                <a:spcPct val="150000"/>
              </a:lnSpc>
            </a:pPr>
            <a:r>
              <a:rPr lang="en-US" altLang="ja-JP" sz="1200" dirty="0">
                <a:solidFill>
                  <a:schemeClr val="bg1"/>
                </a:solidFill>
                <a:latin typeface="+mn-ea"/>
              </a:rPr>
              <a:t>TEL 00-0000-0000</a:t>
            </a:r>
            <a:r>
              <a:rPr lang="ja-JP" altLang="en-US" sz="1200">
                <a:solidFill>
                  <a:schemeClr val="bg1"/>
                </a:solidFill>
                <a:latin typeface="+mn-ea"/>
              </a:rPr>
              <a:t>／</a:t>
            </a:r>
            <a:r>
              <a:rPr lang="en" altLang="ja-JP" sz="1200" dirty="0">
                <a:solidFill>
                  <a:schemeClr val="bg1"/>
                </a:solidFill>
                <a:latin typeface="+mn-ea"/>
              </a:rPr>
              <a:t>FAX 00-0000-0000</a:t>
            </a:r>
            <a:endParaRPr lang="en-US" altLang="ja-JP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4652A35-29CD-A342-AE39-2CF76E6F7B2A}"/>
              </a:ext>
            </a:extLst>
          </p:cNvPr>
          <p:cNvGrpSpPr/>
          <p:nvPr/>
        </p:nvGrpSpPr>
        <p:grpSpPr>
          <a:xfrm>
            <a:off x="3783229" y="1505132"/>
            <a:ext cx="2862463" cy="192995"/>
            <a:chOff x="3677687" y="1452440"/>
            <a:chExt cx="2862463" cy="192995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1A1F498-D73E-9D4F-B609-ECD37392208C}"/>
                </a:ext>
              </a:extLst>
            </p:cNvPr>
            <p:cNvCxnSpPr>
              <a:cxnSpLocks/>
            </p:cNvCxnSpPr>
            <p:nvPr/>
          </p:nvCxnSpPr>
          <p:spPr>
            <a:xfrm>
              <a:off x="3677687" y="1455594"/>
              <a:ext cx="1897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87D6941-1AD4-1F41-9241-32D530DD7C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8710" y="1457654"/>
              <a:ext cx="105977" cy="18778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E10C165E-B135-6E45-A136-E7B6B7DB48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68711" y="1452440"/>
              <a:ext cx="290534" cy="192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3FA75F5F-9237-4847-8870-FF123DE76BFC}"/>
                </a:ext>
              </a:extLst>
            </p:cNvPr>
            <p:cNvCxnSpPr>
              <a:cxnSpLocks/>
            </p:cNvCxnSpPr>
            <p:nvPr/>
          </p:nvCxnSpPr>
          <p:spPr>
            <a:xfrm>
              <a:off x="5759245" y="1457654"/>
              <a:ext cx="78090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D70E379-120F-EA4C-8911-BB5FB24F7566}"/>
              </a:ext>
            </a:extLst>
          </p:cNvPr>
          <p:cNvCxnSpPr/>
          <p:nvPr/>
        </p:nvCxnSpPr>
        <p:spPr>
          <a:xfrm>
            <a:off x="3772690" y="631523"/>
            <a:ext cx="2873002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055624B-37B4-D742-A3EE-D5EDC69367CC}"/>
              </a:ext>
            </a:extLst>
          </p:cNvPr>
          <p:cNvSpPr/>
          <p:nvPr/>
        </p:nvSpPr>
        <p:spPr>
          <a:xfrm>
            <a:off x="0" y="204881"/>
            <a:ext cx="2759529" cy="62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731C77C-0698-8B44-A0E3-874E766A2338}"/>
              </a:ext>
            </a:extLst>
          </p:cNvPr>
          <p:cNvSpPr/>
          <p:nvPr/>
        </p:nvSpPr>
        <p:spPr>
          <a:xfrm>
            <a:off x="335973" y="2661095"/>
            <a:ext cx="4067978" cy="1758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ja-JP" altLang="en-US" sz="3200" b="1" spc="-150">
                <a:solidFill>
                  <a:srgbClr val="A40D1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〇〇〇〇〇〇〇〇</a:t>
            </a:r>
            <a:endParaRPr lang="en-US" altLang="ja-JP" sz="3200" b="1" spc="-150" dirty="0">
              <a:solidFill>
                <a:srgbClr val="A40D1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4400"/>
              </a:lnSpc>
            </a:pPr>
            <a:r>
              <a:rPr lang="ja-JP" altLang="en-US" sz="3200" b="1" spc="-150">
                <a:solidFill>
                  <a:srgbClr val="A40D1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〇〇〇〇〇〇</a:t>
            </a:r>
            <a:endParaRPr lang="en-US" altLang="ja-JP" sz="3200" b="1" spc="-150" dirty="0">
              <a:solidFill>
                <a:srgbClr val="A40D1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ts val="4400"/>
              </a:lnSpc>
            </a:pPr>
            <a:r>
              <a:rPr lang="ja-JP" altLang="en-US" sz="3200" b="1" spc="-150">
                <a:solidFill>
                  <a:srgbClr val="A40D1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〇〇〇〇〇セミナー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87110E0-6699-994A-BDB1-63997DC02093}"/>
              </a:ext>
            </a:extLst>
          </p:cNvPr>
          <p:cNvSpPr/>
          <p:nvPr/>
        </p:nvSpPr>
        <p:spPr>
          <a:xfrm>
            <a:off x="449545" y="1199616"/>
            <a:ext cx="1086487" cy="346679"/>
          </a:xfrm>
          <a:prstGeom prst="rect">
            <a:avLst/>
          </a:prstGeom>
          <a:solidFill>
            <a:srgbClr val="FFF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66AD71A-F0F3-694C-9812-8B2BCB6B3E8E}"/>
              </a:ext>
            </a:extLst>
          </p:cNvPr>
          <p:cNvSpPr/>
          <p:nvPr/>
        </p:nvSpPr>
        <p:spPr>
          <a:xfrm>
            <a:off x="492032" y="1227068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b="1" spc="300">
                <a:solidFill>
                  <a:srgbClr val="A40D19"/>
                </a:solidFill>
              </a:rPr>
              <a:t>参加無料</a:t>
            </a:r>
            <a:endParaRPr lang="ja-JP" altLang="en-US" sz="1400" spc="30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D0DCFE3-B0A9-1F4D-B006-89783F9D493A}"/>
              </a:ext>
            </a:extLst>
          </p:cNvPr>
          <p:cNvSpPr/>
          <p:nvPr/>
        </p:nvSpPr>
        <p:spPr>
          <a:xfrm>
            <a:off x="4995260" y="6061556"/>
            <a:ext cx="1309150" cy="190133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6657CAC-1F72-0942-9B04-4B15F79FA54E}"/>
              </a:ext>
            </a:extLst>
          </p:cNvPr>
          <p:cNvSpPr/>
          <p:nvPr/>
        </p:nvSpPr>
        <p:spPr>
          <a:xfrm>
            <a:off x="876966" y="455150"/>
            <a:ext cx="1005403" cy="3198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2600" b="1" spc="600">
                <a:solidFill>
                  <a:schemeClr val="bg1">
                    <a:lumMod val="7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Meiryo UI" panose="020B0604030504040204" pitchFamily="50" charset="-128"/>
              </a:rPr>
              <a:t>ロゴ</a:t>
            </a:r>
            <a:endParaRPr kumimoji="1" lang="en-US" altLang="ja-JP" sz="2600" b="1" spc="600" dirty="0">
              <a:solidFill>
                <a:schemeClr val="bg1">
                  <a:lumMod val="75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  <a:cs typeface="Meiryo UI" panose="020B0604030504040204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814AB9B-1429-974E-9B8D-945D74D6C2B5}"/>
              </a:ext>
            </a:extLst>
          </p:cNvPr>
          <p:cNvSpPr/>
          <p:nvPr/>
        </p:nvSpPr>
        <p:spPr>
          <a:xfrm>
            <a:off x="4814107" y="9061936"/>
            <a:ext cx="674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Lucida Grande" panose="020B0600040502020204" pitchFamily="34" charset="0"/>
              </a:rPr>
              <a:t>地図</a:t>
            </a:r>
            <a:endParaRPr lang="ja-JP" altLang="en-US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6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204CF7C-BFD8-8448-BE70-5FA446572434}"/>
              </a:ext>
            </a:extLst>
          </p:cNvPr>
          <p:cNvSpPr/>
          <p:nvPr/>
        </p:nvSpPr>
        <p:spPr>
          <a:xfrm>
            <a:off x="255494" y="753038"/>
            <a:ext cx="6320436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65EFEED-9FCD-AD43-848D-641331E7BCB1}"/>
              </a:ext>
            </a:extLst>
          </p:cNvPr>
          <p:cNvSpPr/>
          <p:nvPr/>
        </p:nvSpPr>
        <p:spPr>
          <a:xfrm>
            <a:off x="-3210" y="5226880"/>
            <a:ext cx="6861210" cy="3639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  <a:cs typeface="Menlo" panose="020B0609030804020204" pitchFamily="49" charset="0"/>
            </a:endParaRPr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7B3F1D51-5A23-AB4D-A1A1-9A2A3B33B2C2}"/>
              </a:ext>
            </a:extLst>
          </p:cNvPr>
          <p:cNvSpPr/>
          <p:nvPr/>
        </p:nvSpPr>
        <p:spPr>
          <a:xfrm>
            <a:off x="152765" y="5293778"/>
            <a:ext cx="66330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>
                <a:solidFill>
                  <a:schemeClr val="bg1"/>
                </a:solidFill>
                <a:latin typeface="+mn-ea"/>
                <a:cs typeface="Menlo" panose="020B0609030804020204" pitchFamily="49" charset="0"/>
              </a:rPr>
              <a:t>お申し込みは以下にご記入の上、切り取らず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cs typeface="Menlo" panose="020B0609030804020204" pitchFamily="49" charset="0"/>
              </a:rPr>
              <a:t>その</a:t>
            </a:r>
            <a:r>
              <a:rPr lang="ja-JP" altLang="en-US" sz="1000">
                <a:solidFill>
                  <a:schemeClr val="bg1"/>
                </a:solidFill>
                <a:latin typeface="+mn-ea"/>
                <a:cs typeface="Menlo" panose="020B0609030804020204" pitchFamily="49" charset="0"/>
              </a:rPr>
              <a:t>まま</a:t>
            </a:r>
            <a:r>
              <a:rPr lang="en-US" altLang="ja-JP" sz="1000" dirty="0">
                <a:solidFill>
                  <a:schemeClr val="bg1"/>
                </a:solidFill>
                <a:latin typeface="+mn-ea"/>
                <a:cs typeface="Menlo" panose="020B0609030804020204" pitchFamily="49" charset="0"/>
              </a:rPr>
              <a:t>FAX</a:t>
            </a:r>
            <a:r>
              <a:rPr lang="ja-JP" altLang="en-US" sz="1000">
                <a:solidFill>
                  <a:schemeClr val="bg1"/>
                </a:solidFill>
                <a:latin typeface="+mn-ea"/>
                <a:cs typeface="Menlo" panose="020B0609030804020204" pitchFamily="49" charset="0"/>
              </a:rPr>
              <a:t>かメールにてお願い</a:t>
            </a:r>
            <a:r>
              <a:rPr lang="ja-JP" altLang="en-US" sz="1000" dirty="0">
                <a:solidFill>
                  <a:schemeClr val="bg1"/>
                </a:solidFill>
                <a:latin typeface="+mn-ea"/>
                <a:cs typeface="Menlo" panose="020B0609030804020204" pitchFamily="49" charset="0"/>
              </a:rPr>
              <a:t>いたします。</a:t>
            </a:r>
          </a:p>
        </p:txBody>
      </p:sp>
      <p:sp>
        <p:nvSpPr>
          <p:cNvPr id="4" name="正方形/長方形 90">
            <a:extLst>
              <a:ext uri="{FF2B5EF4-FFF2-40B4-BE49-F238E27FC236}">
                <a16:creationId xmlns:a16="http://schemas.microsoft.com/office/drawing/2014/main" id="{C6CF8B7C-1BAD-E64C-B90B-0AEBDA12AA1B}"/>
              </a:ext>
            </a:extLst>
          </p:cNvPr>
          <p:cNvSpPr/>
          <p:nvPr/>
        </p:nvSpPr>
        <p:spPr>
          <a:xfrm>
            <a:off x="1" y="9583574"/>
            <a:ext cx="6858000" cy="363996"/>
          </a:xfrm>
          <a:prstGeom prst="rect">
            <a:avLst/>
          </a:prstGeom>
          <a:solidFill>
            <a:srgbClr val="40404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+mn-ea"/>
              <a:cs typeface="Menlo" panose="020B0609030804020204" pitchFamily="49" charset="0"/>
            </a:endParaRPr>
          </a:p>
        </p:txBody>
      </p:sp>
      <p:graphicFrame>
        <p:nvGraphicFramePr>
          <p:cNvPr id="5" name="表 50">
            <a:extLst>
              <a:ext uri="{FF2B5EF4-FFF2-40B4-BE49-F238E27FC236}">
                <a16:creationId xmlns:a16="http://schemas.microsoft.com/office/drawing/2014/main" id="{B13AF26F-76FF-D941-A609-557A0F0C1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261899"/>
              </p:ext>
            </p:extLst>
          </p:nvPr>
        </p:nvGraphicFramePr>
        <p:xfrm>
          <a:off x="107457" y="9153101"/>
          <a:ext cx="6678319" cy="363996"/>
        </p:xfrm>
        <a:graphic>
          <a:graphicData uri="http://schemas.openxmlformats.org/drawingml/2006/table">
            <a:tbl>
              <a:tblPr firstRow="1" firstCol="1" bandRow="1"/>
              <a:tblGrid>
                <a:gridCol w="3430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個人情報の取り扱いについて</a:t>
                      </a:r>
                      <a:endParaRPr lang="en-US" altLang="ja-JP" sz="900" kern="100" dirty="0"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（チェックしてお申</a:t>
                      </a:r>
                      <a:r>
                        <a:rPr lang="ja-JP" altLang="en-US" sz="9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し</a:t>
                      </a:r>
                      <a:r>
                        <a:rPr lang="ja-JP" sz="9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込み下さい）</a:t>
                      </a:r>
                      <a:endParaRPr lang="ja-JP" sz="1100" kern="100" dirty="0"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□</a:t>
                      </a:r>
                      <a:r>
                        <a:rPr lang="ja-JP" altLang="en-US" sz="11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　</a:t>
                      </a:r>
                      <a:r>
                        <a:rPr lang="ja-JP" sz="11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同意して申</a:t>
                      </a:r>
                      <a:r>
                        <a:rPr lang="ja-JP" altLang="en-US" sz="11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し</a:t>
                      </a:r>
                      <a:r>
                        <a:rPr lang="ja-JP" sz="1100" kern="100" dirty="0">
                          <a:effectLst/>
                          <a:latin typeface="+mn-ea"/>
                          <a:ea typeface="+mn-ea"/>
                          <a:cs typeface="Meiryo UI" panose="020B0604030504040204" pitchFamily="50" charset="-128"/>
                        </a:rPr>
                        <a:t>込む</a:t>
                      </a:r>
                      <a:endParaRPr lang="ja-JP" sz="1400" kern="100" dirty="0">
                        <a:effectLst/>
                        <a:latin typeface="+mn-ea"/>
                        <a:ea typeface="+mn-ea"/>
                        <a:cs typeface="Meiryo UI" panose="020B0604030504040204" pitchFamily="50" charset="-128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表 49">
            <a:extLst>
              <a:ext uri="{FF2B5EF4-FFF2-40B4-BE49-F238E27FC236}">
                <a16:creationId xmlns:a16="http://schemas.microsoft.com/office/drawing/2014/main" id="{FA1608FE-C106-BE4B-B0C9-BA0081056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130364"/>
              </p:ext>
            </p:extLst>
          </p:nvPr>
        </p:nvGraphicFramePr>
        <p:xfrm>
          <a:off x="107457" y="5652200"/>
          <a:ext cx="6678319" cy="34950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1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3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5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貴</a:t>
                      </a:r>
                      <a:r>
                        <a:rPr lang="ja-JP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社名</a:t>
                      </a: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 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役職</a:t>
                      </a:r>
                      <a:endParaRPr lang="ja-JP" sz="12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654357"/>
                  </a:ext>
                </a:extLst>
              </a:tr>
              <a:tr h="28385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 </a:t>
                      </a:r>
                      <a:r>
                        <a:rPr lang="ja-JP" sz="1000" b="0" i="0" kern="10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フリガナ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申込者名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 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81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 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ご住所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〒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TEL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 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ＦＡＸ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 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E-MAIL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1901825" algn="just">
                        <a:spcAft>
                          <a:spcPts val="0"/>
                        </a:spcAft>
                      </a:pPr>
                      <a:r>
                        <a:rPr lang="ja-JP" sz="1200" b="0" i="0" kern="100" dirty="0">
                          <a:effectLst/>
                          <a:latin typeface="+mn-ea"/>
                          <a:ea typeface="+mn-ea"/>
                          <a:cs typeface="Menlo" panose="020B0609030804020204" pitchFamily="49" charset="0"/>
                        </a:rPr>
                        <a:t>＠</a:t>
                      </a:r>
                      <a:endParaRPr lang="ja-JP" sz="1100" b="0" i="0" kern="100" dirty="0"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7356">
                <a:tc gridSpan="4">
                  <a:txBody>
                    <a:bodyPr/>
                    <a:lstStyle/>
                    <a:p>
                      <a:pPr marL="0" marR="0" lvl="0" indent="0" algn="just" defTabSz="777514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Menlo" panose="020B0609030804020204" pitchFamily="49" charset="0"/>
                      </a:endParaRPr>
                    </a:p>
                  </a:txBody>
                  <a:tcPr marL="100584" marR="100584" marT="41564" marB="415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38FBC4B-B74F-A74F-832D-92964CA98090}"/>
              </a:ext>
            </a:extLst>
          </p:cNvPr>
          <p:cNvSpPr/>
          <p:nvPr/>
        </p:nvSpPr>
        <p:spPr>
          <a:xfrm>
            <a:off x="0" y="9635368"/>
            <a:ext cx="6858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ja-JP" sz="1300" b="1" dirty="0">
                <a:solidFill>
                  <a:schemeClr val="bg1"/>
                </a:solidFill>
                <a:latin typeface="+mn-ea"/>
              </a:rPr>
              <a:t>FAX</a:t>
            </a:r>
            <a:r>
              <a:rPr lang="ja-JP" altLang="en-US" sz="1300" b="1">
                <a:solidFill>
                  <a:schemeClr val="bg1"/>
                </a:solidFill>
                <a:latin typeface="+mn-ea"/>
              </a:rPr>
              <a:t>：</a:t>
            </a:r>
            <a:r>
              <a:rPr lang="en" altLang="ja-JP" sz="1300" b="1" dirty="0">
                <a:solidFill>
                  <a:schemeClr val="bg1"/>
                </a:solidFill>
                <a:latin typeface="+mn-ea"/>
              </a:rPr>
              <a:t>00-0000-0000</a:t>
            </a:r>
            <a:r>
              <a:rPr lang="ja-JP" altLang="en-US" sz="1300" b="1">
                <a:solidFill>
                  <a:schemeClr val="bg1"/>
                </a:solidFill>
                <a:latin typeface="+mn-ea"/>
              </a:rPr>
              <a:t>    </a:t>
            </a:r>
            <a:r>
              <a:rPr lang="en" altLang="ja-JP" sz="1300" b="1" dirty="0">
                <a:solidFill>
                  <a:schemeClr val="bg1"/>
                </a:solidFill>
                <a:latin typeface="+mn-ea"/>
              </a:rPr>
              <a:t>mail</a:t>
            </a:r>
            <a:r>
              <a:rPr lang="ja-JP" altLang="en-US" sz="1300" b="1">
                <a:solidFill>
                  <a:schemeClr val="bg1"/>
                </a:solidFill>
                <a:latin typeface="+mn-ea"/>
              </a:rPr>
              <a:t>：</a:t>
            </a:r>
            <a:r>
              <a:rPr lang="en" altLang="ja-JP" sz="1300" b="1" dirty="0">
                <a:solidFill>
                  <a:schemeClr val="bg1"/>
                </a:solidFill>
                <a:latin typeface="+mn-ea"/>
              </a:rPr>
              <a:t>seminar</a:t>
            </a:r>
            <a:r>
              <a:rPr lang="ja-JP" altLang="en" sz="1300" b="1">
                <a:solidFill>
                  <a:schemeClr val="bg1"/>
                </a:solidFill>
                <a:latin typeface="+mn-ea"/>
              </a:rPr>
              <a:t>＠</a:t>
            </a:r>
            <a:r>
              <a:rPr lang="en" altLang="ja-JP" sz="1300" b="1" dirty="0" err="1">
                <a:solidFill>
                  <a:schemeClr val="bg1"/>
                </a:solidFill>
                <a:latin typeface="+mn-ea"/>
              </a:rPr>
              <a:t>xxxxxxxxx.com</a:t>
            </a:r>
            <a:endParaRPr lang="en-US" altLang="ja-JP" sz="1300" b="1" dirty="0">
              <a:solidFill>
                <a:schemeClr val="bg1"/>
              </a:solidFill>
              <a:latin typeface="+mn-ea"/>
              <a:cs typeface="Menlo" panose="020B0609030804020204" pitchFamily="49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5800AAF-C72E-A24A-89B4-6B925FBCF1AE}"/>
              </a:ext>
            </a:extLst>
          </p:cNvPr>
          <p:cNvSpPr/>
          <p:nvPr/>
        </p:nvSpPr>
        <p:spPr>
          <a:xfrm>
            <a:off x="376056" y="1230422"/>
            <a:ext cx="6213321" cy="14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/>
              <a:t>13:30　開会の挨拶</a:t>
            </a:r>
          </a:p>
          <a:p>
            <a:pPr>
              <a:lnSpc>
                <a:spcPts val="1800"/>
              </a:lnSpc>
            </a:pPr>
            <a:r>
              <a:rPr lang="ja-JP" altLang="en-US" sz="1200"/>
              <a:t>13:30～14:30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ja-JP" altLang="en-US" sz="1200"/>
              <a:t>　講演１</a:t>
            </a:r>
            <a:r>
              <a:rPr lang="en-US" altLang="ja-JP" sz="1200" dirty="0"/>
              <a:t> </a:t>
            </a:r>
            <a:r>
              <a:rPr lang="ja-JP" altLang="en-US" sz="1200"/>
              <a:t>ダミープログラムダミープログラムダミープログラム</a:t>
            </a:r>
          </a:p>
          <a:p>
            <a:pPr>
              <a:lnSpc>
                <a:spcPts val="1800"/>
              </a:lnSpc>
            </a:pPr>
            <a:r>
              <a:rPr lang="ja-JP" altLang="en-US" sz="1200"/>
              <a:t>14:30～15:20</a:t>
            </a:r>
            <a:endParaRPr lang="en-US" altLang="ja-JP" sz="1200" dirty="0"/>
          </a:p>
          <a:p>
            <a:pPr>
              <a:lnSpc>
                <a:spcPts val="1800"/>
              </a:lnSpc>
            </a:pPr>
            <a:r>
              <a:rPr lang="ja-JP" altLang="en-US" sz="1200"/>
              <a:t>　講演2ダミープログラムダミープログラムダミープログラムダミープログラム</a:t>
            </a:r>
          </a:p>
          <a:p>
            <a:pPr>
              <a:lnSpc>
                <a:spcPts val="1800"/>
              </a:lnSpc>
            </a:pPr>
            <a:r>
              <a:rPr lang="ja-JP" altLang="en-US" sz="1200"/>
              <a:t>15:20　閉会の挨拶、個別相談、名刺交換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82365F7-333C-434D-BF15-353E6B08E2DE}"/>
              </a:ext>
            </a:extLst>
          </p:cNvPr>
          <p:cNvSpPr/>
          <p:nvPr/>
        </p:nvSpPr>
        <p:spPr>
          <a:xfrm>
            <a:off x="376056" y="852495"/>
            <a:ext cx="2030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Lucida Grande" panose="020B0600040502020204" pitchFamily="34" charset="0"/>
              </a:rPr>
              <a:t>セミナープログラム</a:t>
            </a:r>
            <a:endParaRPr lang="ja-JP" altLang="en-US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1169C258-F15E-DC42-8535-1A84C63618E6}"/>
              </a:ext>
            </a:extLst>
          </p:cNvPr>
          <p:cNvCxnSpPr>
            <a:cxnSpLocks/>
          </p:cNvCxnSpPr>
          <p:nvPr/>
        </p:nvCxnSpPr>
        <p:spPr>
          <a:xfrm>
            <a:off x="376056" y="1200613"/>
            <a:ext cx="606508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27391E4-0781-7F45-A849-3636BB23E381}"/>
              </a:ext>
            </a:extLst>
          </p:cNvPr>
          <p:cNvSpPr/>
          <p:nvPr/>
        </p:nvSpPr>
        <p:spPr>
          <a:xfrm>
            <a:off x="-3210" y="-9622"/>
            <a:ext cx="6861210" cy="547503"/>
          </a:xfrm>
          <a:prstGeom prst="rect">
            <a:avLst/>
          </a:prstGeom>
          <a:solidFill>
            <a:srgbClr val="D80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1CF16E5-5946-0842-8C5D-C2FF2BCA88A9}"/>
              </a:ext>
            </a:extLst>
          </p:cNvPr>
          <p:cNvSpPr/>
          <p:nvPr/>
        </p:nvSpPr>
        <p:spPr>
          <a:xfrm>
            <a:off x="67116" y="40341"/>
            <a:ext cx="1627214" cy="430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7B8F7F2-BFE7-D94A-B28D-E34E620C8970}"/>
              </a:ext>
            </a:extLst>
          </p:cNvPr>
          <p:cNvSpPr/>
          <p:nvPr/>
        </p:nvSpPr>
        <p:spPr>
          <a:xfrm>
            <a:off x="120904" y="113622"/>
            <a:ext cx="1683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D80D19"/>
                </a:solidFill>
                <a:latin typeface="+mn-ea"/>
              </a:rPr>
              <a:t>2018</a:t>
            </a:r>
            <a:r>
              <a:rPr lang="ja-JP" altLang="en-US" sz="1400">
                <a:solidFill>
                  <a:srgbClr val="D80D19"/>
                </a:solidFill>
                <a:latin typeface="+mn-ea"/>
              </a:rPr>
              <a:t>年</a:t>
            </a:r>
            <a:r>
              <a:rPr lang="en-US" altLang="ja-JP" sz="1400" b="1" dirty="0">
                <a:solidFill>
                  <a:srgbClr val="D80D19"/>
                </a:solidFill>
                <a:latin typeface="+mn-ea"/>
              </a:rPr>
              <a:t>11</a:t>
            </a:r>
            <a:r>
              <a:rPr lang="ja-JP" altLang="en-US" sz="1400">
                <a:solidFill>
                  <a:srgbClr val="D80D19"/>
                </a:solidFill>
                <a:latin typeface="+mn-ea"/>
              </a:rPr>
              <a:t>月</a:t>
            </a:r>
            <a:r>
              <a:rPr lang="en-US" altLang="ja-JP" sz="1400" b="1" dirty="0">
                <a:solidFill>
                  <a:srgbClr val="D80D19"/>
                </a:solidFill>
                <a:latin typeface="+mn-ea"/>
              </a:rPr>
              <a:t>18</a:t>
            </a:r>
            <a:r>
              <a:rPr lang="ja-JP" altLang="en-US" sz="1400">
                <a:solidFill>
                  <a:srgbClr val="D80D19"/>
                </a:solidFill>
                <a:latin typeface="+mn-ea"/>
              </a:rPr>
              <a:t>日</a:t>
            </a:r>
            <a:endParaRPr lang="en-US" altLang="ja-JP" sz="1400" dirty="0">
              <a:solidFill>
                <a:srgbClr val="D80D19"/>
              </a:solidFill>
              <a:latin typeface="+mn-ea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49D3891-6CBF-724E-A1F9-D561ABF0563F}"/>
              </a:ext>
            </a:extLst>
          </p:cNvPr>
          <p:cNvSpPr/>
          <p:nvPr/>
        </p:nvSpPr>
        <p:spPr>
          <a:xfrm>
            <a:off x="1737763" y="-135316"/>
            <a:ext cx="5093344" cy="579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ja-JP" altLang="en-US" sz="1600" b="1" spc="-15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〇〇〇〇〇〇〇〇〇〇〇〇〇〇〇〇セミナー</a:t>
            </a:r>
            <a:endParaRPr lang="ja-JP" altLang="en-US" sz="1600">
              <a:solidFill>
                <a:schemeClr val="bg1"/>
              </a:solidFill>
            </a:endParaRPr>
          </a:p>
        </p:txBody>
      </p:sp>
      <p:sp>
        <p:nvSpPr>
          <p:cNvPr id="20" name="三角形 19">
            <a:extLst>
              <a:ext uri="{FF2B5EF4-FFF2-40B4-BE49-F238E27FC236}">
                <a16:creationId xmlns:a16="http://schemas.microsoft.com/office/drawing/2014/main" id="{1B2DFA33-3772-0249-BB50-3E454170F4E1}"/>
              </a:ext>
            </a:extLst>
          </p:cNvPr>
          <p:cNvSpPr/>
          <p:nvPr/>
        </p:nvSpPr>
        <p:spPr>
          <a:xfrm flipV="1">
            <a:off x="3324225" y="476249"/>
            <a:ext cx="285750" cy="195261"/>
          </a:xfrm>
          <a:prstGeom prst="triangle">
            <a:avLst/>
          </a:prstGeom>
          <a:solidFill>
            <a:srgbClr val="D80D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EDBB641-0C6D-7945-A88F-0658E1A66E75}"/>
              </a:ext>
            </a:extLst>
          </p:cNvPr>
          <p:cNvSpPr/>
          <p:nvPr/>
        </p:nvSpPr>
        <p:spPr>
          <a:xfrm>
            <a:off x="256136" y="2950645"/>
            <a:ext cx="2030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Lucida Grande" panose="020B0600040502020204" pitchFamily="34" charset="0"/>
              </a:rPr>
              <a:t>セミナー会場</a:t>
            </a:r>
            <a:endParaRPr lang="ja-JP" altLang="en-US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B537E03-CA94-5946-BEE9-C203A2FC2EFC}"/>
              </a:ext>
            </a:extLst>
          </p:cNvPr>
          <p:cNvCxnSpPr>
            <a:cxnSpLocks/>
          </p:cNvCxnSpPr>
          <p:nvPr/>
        </p:nvCxnSpPr>
        <p:spPr>
          <a:xfrm>
            <a:off x="256136" y="3298763"/>
            <a:ext cx="277187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CB546C5-8BED-FD4A-916D-2A60A0E59FC8}"/>
              </a:ext>
            </a:extLst>
          </p:cNvPr>
          <p:cNvSpPr/>
          <p:nvPr/>
        </p:nvSpPr>
        <p:spPr>
          <a:xfrm>
            <a:off x="256136" y="3377185"/>
            <a:ext cx="3068089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>
                <a:latin typeface="+mn-ea"/>
              </a:rPr>
              <a:t>適当な会社のセミナールーム</a:t>
            </a:r>
            <a:endParaRPr lang="en-US" altLang="ja-JP" sz="12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200">
                <a:latin typeface="+mn-ea"/>
              </a:rPr>
              <a:t>〒</a:t>
            </a:r>
            <a:r>
              <a:rPr lang="en-US" altLang="ja-JP" sz="1200" dirty="0">
                <a:latin typeface="+mn-ea"/>
              </a:rPr>
              <a:t>000-0000 </a:t>
            </a:r>
          </a:p>
          <a:p>
            <a:pPr>
              <a:lnSpc>
                <a:spcPts val="1800"/>
              </a:lnSpc>
            </a:pPr>
            <a:r>
              <a:rPr lang="ja-JP" altLang="en-US" sz="1200">
                <a:latin typeface="+mn-ea"/>
              </a:rPr>
              <a:t>東京都適当区</a:t>
            </a:r>
            <a:r>
              <a:rPr lang="en-US" altLang="ja-JP" sz="1200" dirty="0">
                <a:latin typeface="+mn-ea"/>
              </a:rPr>
              <a:t>498-32</a:t>
            </a:r>
            <a:r>
              <a:rPr lang="ja-JP" altLang="en-US" sz="1200">
                <a:latin typeface="+mn-ea"/>
              </a:rPr>
              <a:t>  適当オフィス</a:t>
            </a:r>
            <a:r>
              <a:rPr lang="en" altLang="ja-JP" sz="1200" dirty="0">
                <a:latin typeface="+mn-ea"/>
              </a:rPr>
              <a:t>41</a:t>
            </a:r>
            <a:r>
              <a:rPr lang="ja-JP" altLang="en-US" sz="1200">
                <a:latin typeface="+mn-ea"/>
              </a:rPr>
              <a:t>階</a:t>
            </a:r>
            <a:endParaRPr lang="en-US" altLang="ja-JP" sz="12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800">
                <a:latin typeface="+mn-ea"/>
              </a:rPr>
              <a:t>①</a:t>
            </a:r>
            <a:r>
              <a:rPr lang="en-US" altLang="ja-JP" sz="800" dirty="0">
                <a:latin typeface="+mn-ea"/>
              </a:rPr>
              <a:t> 1</a:t>
            </a:r>
            <a:r>
              <a:rPr lang="ja-JP" altLang="en-US" sz="800">
                <a:latin typeface="+mn-ea"/>
              </a:rPr>
              <a:t>階のオフィスエントランスにて、受付をお済ませください。</a:t>
            </a:r>
            <a:br>
              <a:rPr lang="ja-JP" altLang="en-US" sz="800">
                <a:latin typeface="+mn-ea"/>
              </a:rPr>
            </a:br>
            <a:r>
              <a:rPr lang="en-US" altLang="ja-JP" sz="800" dirty="0">
                <a:latin typeface="+mn-ea"/>
              </a:rPr>
              <a:t>  </a:t>
            </a:r>
            <a:r>
              <a:rPr lang="ja-JP" altLang="en-US" sz="800">
                <a:latin typeface="+mn-ea"/>
              </a:rPr>
              <a:t>「セキュリティーカード」をお渡しいたします</a:t>
            </a:r>
            <a:endParaRPr lang="en-US" altLang="ja-JP" sz="800" dirty="0"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800">
                <a:latin typeface="+mn-ea"/>
              </a:rPr>
              <a:t>②</a:t>
            </a:r>
            <a:r>
              <a:rPr lang="en-US" altLang="ja-JP" sz="800" dirty="0">
                <a:latin typeface="+mn-ea"/>
              </a:rPr>
              <a:t> 1</a:t>
            </a:r>
            <a:r>
              <a:rPr lang="ja-JP" altLang="en-US" sz="800">
                <a:latin typeface="+mn-ea"/>
              </a:rPr>
              <a:t>階</a:t>
            </a:r>
            <a:r>
              <a:rPr lang="ja-JP" altLang="en-US" sz="800"/>
              <a:t>右奥のセキュリティゲートからお入りいただき、</a:t>
            </a:r>
            <a:endParaRPr lang="en-US" altLang="ja-JP" sz="800" dirty="0"/>
          </a:p>
          <a:p>
            <a:pPr>
              <a:lnSpc>
                <a:spcPts val="1800"/>
              </a:lnSpc>
            </a:pPr>
            <a:r>
              <a:rPr lang="ja-JP" altLang="en-US" sz="800"/>
              <a:t>　</a:t>
            </a:r>
            <a:r>
              <a:rPr lang="en-US" altLang="ja-JP" sz="800" dirty="0"/>
              <a:t> </a:t>
            </a:r>
            <a:r>
              <a:rPr lang="ja-JP" altLang="en-US" sz="800"/>
              <a:t>エレベーターにて</a:t>
            </a:r>
            <a:r>
              <a:rPr lang="en-US" altLang="ja-JP" sz="800" dirty="0"/>
              <a:t>41</a:t>
            </a:r>
            <a:r>
              <a:rPr lang="ja-JP" altLang="en-US" sz="800"/>
              <a:t>階までお上がりください。</a:t>
            </a:r>
            <a:endParaRPr lang="en-US" altLang="ja-JP" sz="800" dirty="0">
              <a:latin typeface="+mn-ea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C05A6D7-CE6D-AB4C-A098-414FA4EBCBF4}"/>
              </a:ext>
            </a:extLst>
          </p:cNvPr>
          <p:cNvSpPr/>
          <p:nvPr/>
        </p:nvSpPr>
        <p:spPr>
          <a:xfrm>
            <a:off x="3651354" y="2950645"/>
            <a:ext cx="2030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Lucida Grande" panose="020B0600040502020204" pitchFamily="34" charset="0"/>
              </a:rPr>
              <a:t>参加費</a:t>
            </a:r>
            <a:endParaRPr lang="ja-JP" altLang="en-US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35DEAB7-987F-1F42-A708-FD970D4B293B}"/>
              </a:ext>
            </a:extLst>
          </p:cNvPr>
          <p:cNvCxnSpPr>
            <a:cxnSpLocks/>
          </p:cNvCxnSpPr>
          <p:nvPr/>
        </p:nvCxnSpPr>
        <p:spPr>
          <a:xfrm>
            <a:off x="3651354" y="3298763"/>
            <a:ext cx="292457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6F7CD92-1448-B54E-9EF8-35F405178958}"/>
              </a:ext>
            </a:extLst>
          </p:cNvPr>
          <p:cNvSpPr/>
          <p:nvPr/>
        </p:nvSpPr>
        <p:spPr>
          <a:xfrm>
            <a:off x="3666344" y="3377185"/>
            <a:ext cx="3068089" cy="308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>
                <a:latin typeface="+mn-ea"/>
              </a:rPr>
              <a:t>無料</a:t>
            </a:r>
            <a:endParaRPr lang="en-US" altLang="ja-JP" sz="800" dirty="0"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ACABA6B-AFB0-DC49-BBF5-A9DD41FC6EF8}"/>
              </a:ext>
            </a:extLst>
          </p:cNvPr>
          <p:cNvSpPr/>
          <p:nvPr/>
        </p:nvSpPr>
        <p:spPr>
          <a:xfrm>
            <a:off x="3666344" y="3787089"/>
            <a:ext cx="2923033" cy="122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F625FC7-0253-A949-882B-A5EF8A5DB985}"/>
              </a:ext>
            </a:extLst>
          </p:cNvPr>
          <p:cNvSpPr/>
          <p:nvPr/>
        </p:nvSpPr>
        <p:spPr>
          <a:xfrm>
            <a:off x="5340324" y="3856312"/>
            <a:ext cx="1169397" cy="1078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BF6C378-23D0-AB4D-BCA3-8FA3F3A24B85}"/>
              </a:ext>
            </a:extLst>
          </p:cNvPr>
          <p:cNvSpPr/>
          <p:nvPr/>
        </p:nvSpPr>
        <p:spPr>
          <a:xfrm>
            <a:off x="5386044" y="4010173"/>
            <a:ext cx="1100817" cy="77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セミナー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en-US" altLang="ja-JP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QR</a:t>
            </a: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コード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ctr">
              <a:lnSpc>
                <a:spcPts val="1800"/>
              </a:lnSpc>
            </a:pPr>
            <a:r>
              <a:rPr lang="ja-JP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貼り付け位置</a:t>
            </a:r>
            <a:endParaRPr lang="en-US" altLang="ja-JP" sz="8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4" name="三角形 33">
            <a:extLst>
              <a:ext uri="{FF2B5EF4-FFF2-40B4-BE49-F238E27FC236}">
                <a16:creationId xmlns:a16="http://schemas.microsoft.com/office/drawing/2014/main" id="{AEDFBCF6-2E4A-E147-AD81-44DF0B9AE06A}"/>
              </a:ext>
            </a:extLst>
          </p:cNvPr>
          <p:cNvSpPr/>
          <p:nvPr/>
        </p:nvSpPr>
        <p:spPr>
          <a:xfrm rot="5400000">
            <a:off x="3227523" y="4225912"/>
            <a:ext cx="1225872" cy="34823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6A0A922-AC5A-1E4F-8B22-17576D958817}"/>
              </a:ext>
            </a:extLst>
          </p:cNvPr>
          <p:cNvSpPr/>
          <p:nvPr/>
        </p:nvSpPr>
        <p:spPr>
          <a:xfrm>
            <a:off x="4193756" y="4019601"/>
            <a:ext cx="993144" cy="77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b="1">
                <a:solidFill>
                  <a:schemeClr val="bg1"/>
                </a:solidFill>
                <a:latin typeface="+mn-ea"/>
              </a:rPr>
              <a:t>セミナーの</a:t>
            </a:r>
            <a:endParaRPr lang="en-US" altLang="ja-JP" sz="12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200" b="1">
                <a:solidFill>
                  <a:schemeClr val="bg1"/>
                </a:solidFill>
                <a:latin typeface="+mn-ea"/>
              </a:rPr>
              <a:t>詳しくは</a:t>
            </a:r>
            <a:endParaRPr lang="en-US" altLang="ja-JP" sz="12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ts val="1800"/>
              </a:lnSpc>
            </a:pPr>
            <a:r>
              <a:rPr lang="ja-JP" altLang="en-US" sz="1200" b="1">
                <a:solidFill>
                  <a:schemeClr val="bg1"/>
                </a:solidFill>
                <a:latin typeface="+mn-ea"/>
              </a:rPr>
              <a:t>こちら</a:t>
            </a:r>
            <a:endParaRPr lang="en-US" altLang="ja-JP" sz="8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557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330</Words>
  <Application>Microsoft Macintosh PowerPoint</Application>
  <PresentationFormat>A4 210 x 297 mm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游ゴシック</vt:lpstr>
      <vt:lpstr>Arial</vt:lpstr>
      <vt:lpstr>Calibri</vt:lpstr>
      <vt:lpstr>Calibri Light</vt:lpstr>
      <vt:lpstr>Lucida Grande</vt:lpstr>
      <vt:lpstr>Office テーマ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DUB DESiGN</dc:creator>
  <cp:keywords/>
  <dc:description/>
  <cp:lastModifiedBy>清水一憲</cp:lastModifiedBy>
  <cp:revision>199</cp:revision>
  <cp:lastPrinted>2019-09-19T15:35:13Z</cp:lastPrinted>
  <dcterms:created xsi:type="dcterms:W3CDTF">2018-12-20T01:14:49Z</dcterms:created>
  <dcterms:modified xsi:type="dcterms:W3CDTF">2020-05-11T14:48:30Z</dcterms:modified>
  <cp:category/>
</cp:coreProperties>
</file>